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983801-219D-4A8A-A174-F4D339E1BC66}">
  <a:tblStyle styleId="{77983801-219D-4A8A-A174-F4D339E1BC6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9F571E5-817F-476D-8EC4-267E2DAF553B}"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3.xml"/><Relationship Id="rId33" Type="http://schemas.openxmlformats.org/officeDocument/2006/relationships/font" Target="fonts/PlusJakartaSansMedium-boldItalic.fntdata"/><Relationship Id="rId10" Type="http://schemas.openxmlformats.org/officeDocument/2006/relationships/slide" Target="slides/slide2.xml"/><Relationship Id="rId32" Type="http://schemas.openxmlformats.org/officeDocument/2006/relationships/font" Target="fonts/PlusJakartaSansMedium-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dd89a40c7_0_2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dd89a40c7_0_2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e1d8adab1_0_1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e1d8adab1_0_1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5e1d8ada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5e1d8ada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e1d8adab1_0_1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5e1d8adab1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5e1d8adab1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5e1d8adab1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4.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youtube.com/watch?v=vDV0Ldp31xA" TargetMode="External"/><Relationship Id="rId6"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7.png"/><Relationship Id="rId5" Type="http://schemas.openxmlformats.org/officeDocument/2006/relationships/hyperlink" Target="https://www.youtube.com/watch?v=vDV0Ldp31xA" TargetMode="External"/><Relationship Id="rId6"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583825"/>
          <a:ext cx="3000000" cy="3000000"/>
        </p:xfrm>
        <a:graphic>
          <a:graphicData uri="http://schemas.openxmlformats.org/drawingml/2006/table">
            <a:tbl>
              <a:tblPr>
                <a:noFill/>
                <a:tableStyleId>{77983801-219D-4A8A-A174-F4D339E1BC66}</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52" name="Google Shape;152;p37"/>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53" name="Google Shape;153;p37"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Sarah Winnemucca Hopkins</a:t>
            </a:r>
            <a:endParaRPr sz="19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1" name="Google Shape;161;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3" name="Google Shape;163;p38"/>
          <p:cNvGraphicFramePr/>
          <p:nvPr/>
        </p:nvGraphicFramePr>
        <p:xfrm>
          <a:off x="390126" y="879426"/>
          <a:ext cx="3000000" cy="3000000"/>
        </p:xfrm>
        <a:graphic>
          <a:graphicData uri="http://schemas.openxmlformats.org/drawingml/2006/table">
            <a:tbl>
              <a:tblPr>
                <a:noFill/>
                <a:tableStyleId>{E9F571E5-817F-476D-8EC4-267E2DAF553B}</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Sarah Winnemucca Hopkins, </a:t>
                      </a:r>
                      <a:r>
                        <a:rPr i="1" lang="en" sz="1200">
                          <a:solidFill>
                            <a:schemeClr val="dk1"/>
                          </a:solidFill>
                          <a:latin typeface="Halant"/>
                          <a:ea typeface="Halant"/>
                          <a:cs typeface="Halant"/>
                          <a:sym typeface="Halant"/>
                        </a:rPr>
                        <a:t>Life Among the Piutes: Their Wrongs and Claims</a:t>
                      </a:r>
                      <a:r>
                        <a:rPr lang="en" sz="1200">
                          <a:solidFill>
                            <a:schemeClr val="dk1"/>
                          </a:solidFill>
                          <a:latin typeface="Halant"/>
                          <a:ea typeface="Halant"/>
                          <a:cs typeface="Halant"/>
                          <a:sym typeface="Halant"/>
                        </a:rPr>
                        <a:t>, 1883.</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Sarah Winnemucca Hopkins was a 19th-century Northern Paiute author, educator, and activist who advocated for the rights of her people and became the first Native American woman to publish a memoir.</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 was born somewhere near 1844, but am not sure of the precise time. I was a very small child when the first white people came into our country. They came like a lion, yes, like a roaring lion, and have continued so ever since, and I have never </a:t>
                      </a:r>
                      <a:r>
                        <a:rPr lang="en" sz="1200">
                          <a:solidFill>
                            <a:schemeClr val="dk1"/>
                          </a:solidFill>
                          <a:latin typeface="Inter"/>
                          <a:ea typeface="Inter"/>
                          <a:cs typeface="Inter"/>
                          <a:sym typeface="Inter"/>
                        </a:rPr>
                        <a:t>forgotten</a:t>
                      </a:r>
                      <a:r>
                        <a:rPr lang="en" sz="1200">
                          <a:solidFill>
                            <a:schemeClr val="dk1"/>
                          </a:solidFill>
                          <a:latin typeface="Inter"/>
                          <a:ea typeface="Inter"/>
                          <a:cs typeface="Inter"/>
                          <a:sym typeface="Inter"/>
                        </a:rPr>
                        <a:t> their first coming. My people were scattered at that time over nearly all the territory known as Nevada. My grandfather was chief of the entire Piute nation… when a party travelling eastward from California was seen coming… he asked what they looked like? When told they had hair on their faces, and were white, he jumped up and clasped his hands together, and cried aloud,—</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“My white brothers,—my long-looked for white brothers have come at last!”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 there was a great excitement among my people on account of fearful news coming from different tribes, that they people whom they called their white brothers were killing everybody that came in their way, and all the Indian tribes had gone into the mountains to save their lives. So my father told all his people to go into the mountains and hunt and lay up food for the coming winter. Then we all went into the mountains. There was a fearful story they told us children. Our mothers told us that the whites were killing everybody and eating them. So we were all afraid of them…</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Oh, what a fright we all got one morning to hear some white people were coming. Every one ran as best they could. My poor mother was left with my little sister and me. Oh, I can never forget it. My poor mother was carrying my little sister on her back, and trying to make me run; but I was so frightened I could not move my feet, and while my poor mother was trying to get me along my aunt overtook us, and she said to my mother: “Let us bury our girls, or we shall all be killed and eaten up.” So they went to work and buried us, and told us if we heard any noise not to cry out, for if we did they would surely kill us and eat us. So our mothers buried me and my cousin, planted sage brushes over our faces to keep the sun from burning them, and there we were left all day.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Oh, can anyone imagine my feelings being buried alive, thinking every minute that I was to be unburied and eaten up by the people that my grandfather loved so much? With my heart throbbing, and not daring to breathe, we lay there all day. It seemed that the night would never come…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At last we heard some whispering. We did not dare to whisper to each other, so we lay still. I could hear their footsteps coming nearer and nearer. I thought my heart was coming right out of my mouth. Then I heard my mother say, “‘Tis right here!” Oh, can anyone in this world ever image what were my feelings when I was dug up by my poor mother and father?...</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Well, while we were in the mountains hiding, the people that my grandfather called our white brothers came along to where our winter supplies were. They set everything we had on fire. It was all we had for the winter, and it was all burnt during that night.</a:t>
                      </a:r>
                      <a:endParaRPr sz="13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Five</a:t>
            </a:r>
            <a:endParaRPr sz="1900">
              <a:solidFill>
                <a:schemeClr val="dk1"/>
              </a:solidFill>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73" name="Google Shape;173;p39"/>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4" name="Google Shape;174;p39"/>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chemeClr val="dk1"/>
                </a:solidFill>
                <a:latin typeface="Inter"/>
                <a:ea typeface="Inter"/>
                <a:cs typeface="Inter"/>
                <a:sym typeface="Inter"/>
              </a:rPr>
              <a:t>Sarah Winnemucca Hopkins, </a:t>
            </a:r>
            <a:r>
              <a:rPr b="1" i="1" lang="en" sz="1300">
                <a:solidFill>
                  <a:schemeClr val="dk1"/>
                </a:solidFill>
                <a:latin typeface="Inter"/>
                <a:ea typeface="Inter"/>
                <a:cs typeface="Inter"/>
                <a:sym typeface="Inter"/>
              </a:rPr>
              <a:t>Life Among the Piutes (1883)</a:t>
            </a:r>
            <a:endParaRPr b="1" i="1" sz="1600">
              <a:solidFill>
                <a:schemeClr val="dk1"/>
              </a:solidFill>
              <a:latin typeface="Inter"/>
              <a:ea typeface="Inter"/>
              <a:cs typeface="Inter"/>
              <a:sym typeface="Inter"/>
            </a:endParaRPr>
          </a:p>
        </p:txBody>
      </p:sp>
      <p:sp>
        <p:nvSpPr>
          <p:cNvPr id="175" name="Google Shape;175;p39"/>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6" name="Google Shape;176;p39"/>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177" name="Google Shape;177;p39"/>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178" name="Google Shape;178;p39"/>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79" name="Google Shape;179;p39"/>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180" name="Google Shape;180;p39"/>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81" name="Google Shape;181;p39"/>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82" name="Google Shape;182;p39"/>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in the West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Sarah Winnemucca’s story teach about the resilience of American Indian women in the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40"/>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91" name="Google Shape;191;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192" name="Google Shape;192;p4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93" name="Google Shape;193;p40"/>
          <p:cNvGraphicFramePr/>
          <p:nvPr/>
        </p:nvGraphicFramePr>
        <p:xfrm>
          <a:off x="952650" y="1532475"/>
          <a:ext cx="3000000" cy="3000000"/>
        </p:xfrm>
        <a:graphic>
          <a:graphicData uri="http://schemas.openxmlformats.org/drawingml/2006/table">
            <a:tbl>
              <a:tblPr>
                <a:noFill/>
                <a:tableStyleId>{77983801-219D-4A8A-A174-F4D339E1BC66}</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9" name="Google Shape;199;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1" name="Google Shape;201;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3" name="Google Shape;203;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4" name="Google Shape;204;p41"/>
          <p:cNvGraphicFramePr/>
          <p:nvPr/>
        </p:nvGraphicFramePr>
        <p:xfrm>
          <a:off x="315750" y="2583825"/>
          <a:ext cx="3000000" cy="3000000"/>
        </p:xfrm>
        <a:graphic>
          <a:graphicData uri="http://schemas.openxmlformats.org/drawingml/2006/table">
            <a:tbl>
              <a:tblPr>
                <a:noFill/>
                <a:tableStyleId>{77983801-219D-4A8A-A174-F4D339E1BC66}</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5" name="Google Shape;205;p41"/>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6" name="Google Shape;206;p41"/>
          <p:cNvSpPr txBox="1"/>
          <p:nvPr/>
        </p:nvSpPr>
        <p:spPr>
          <a:xfrm>
            <a:off x="435675" y="5452663"/>
            <a:ext cx="69183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Narcissa's journey showed that women and families could survive the tough trip west. It probably encouraged more people to move west because they believed if she could do it, they could too. It helped people see the frontier not just as a place for men or fur traders, but as a new home for families.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Settlers were likely hoping for a better life, such as owning farmland in Oregon. Even though it was dangerous, they might have believed the reward was worth the risk. The promise of land, opportunity, and a fresh start was a big motivation during westward expansion.</a:t>
            </a:r>
            <a:endParaRPr sz="1200">
              <a:solidFill>
                <a:srgbClr val="000000"/>
              </a:solidFill>
              <a:highlight>
                <a:srgbClr val="E95C3D"/>
              </a:highlight>
              <a:latin typeface="Inter"/>
              <a:ea typeface="Inter"/>
              <a:cs typeface="Inter"/>
              <a:sym typeface="Inter"/>
            </a:endParaRPr>
          </a:p>
        </p:txBody>
      </p:sp>
      <p:pic>
        <p:nvPicPr>
          <p:cNvPr id="207" name="Google Shape;207;p41"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Five (Exemplar)</a:t>
            </a:r>
            <a:endParaRPr sz="1900">
              <a:solidFill>
                <a:schemeClr val="dk1"/>
              </a:solidFill>
              <a:latin typeface="Halant"/>
              <a:ea typeface="Halant"/>
              <a:cs typeface="Halant"/>
              <a:sym typeface="Halant"/>
            </a:endParaRPr>
          </a:p>
        </p:txBody>
      </p:sp>
      <p:pic>
        <p:nvPicPr>
          <p:cNvPr id="213" name="Google Shape;21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2"/>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7" name="Google Shape;217;p42"/>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8" name="Google Shape;218;p42"/>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sz="1300">
                <a:solidFill>
                  <a:schemeClr val="dk1"/>
                </a:solidFill>
                <a:latin typeface="Inter"/>
                <a:ea typeface="Inter"/>
                <a:cs typeface="Inter"/>
                <a:sym typeface="Inter"/>
              </a:rPr>
              <a:t>Sarah Winnemucca Hopkins, </a:t>
            </a:r>
            <a:r>
              <a:rPr b="1" i="1" lang="en" sz="1300">
                <a:solidFill>
                  <a:schemeClr val="dk1"/>
                </a:solidFill>
                <a:latin typeface="Inter"/>
                <a:ea typeface="Inter"/>
                <a:cs typeface="Inter"/>
                <a:sym typeface="Inter"/>
              </a:rPr>
              <a:t>Life Among the Piutes (1883)</a:t>
            </a:r>
            <a:endParaRPr b="1" i="1" sz="1600">
              <a:solidFill>
                <a:schemeClr val="dk1"/>
              </a:solidFill>
              <a:latin typeface="Inter"/>
              <a:ea typeface="Inter"/>
              <a:cs typeface="Inter"/>
              <a:sym typeface="Inter"/>
            </a:endParaRPr>
          </a:p>
        </p:txBody>
      </p:sp>
      <p:sp>
        <p:nvSpPr>
          <p:cNvPr id="219" name="Google Shape;219;p42"/>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She describes being buried alive as a child to avoid detection, experiencing fear, panic, and trauma. She expressed grief and confusion over the betrayal by people her grandfather once welcomed.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220" name="Google Shape;220;p42"/>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There was harsh terrain like mountains for hiding and limited ability to protect food or survive in winter.</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221" name="Google Shape;221;p42"/>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in the West?</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There was fear of violence from white settlers. Families fled into mountains to avoid being killed. Supplies for the winter were burned, putting survival at risk.</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222" name="Google Shape;222;p42"/>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3" name="Google Shape;223;p42"/>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4" name="Google Shape;224;p42"/>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42"/>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42"/>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this firsthand account compare to what you expected life in the West to be?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account shows that life in the West for Native Americans was terrifying and violent, which is very different from the adventure-filled stories often told about pioneers.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Sarah Winnemucca’s story teach about the resilience of American Indian women in the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Her story shows that Native women had to protect their children, survive trauma, and endure loss while continuing to fight for their communities. Their strength came from both physical courage and emotional endurance.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4" name="Google Shape;234;p43"/>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5" name="Google Shape;235;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 (Exemplar)</a:t>
            </a:r>
            <a:endParaRPr sz="1900">
              <a:solidFill>
                <a:schemeClr val="dk1"/>
              </a:solidFill>
              <a:latin typeface="Plus Jakarta Sans"/>
              <a:ea typeface="Plus Jakarta Sans"/>
              <a:cs typeface="Plus Jakarta Sans"/>
              <a:sym typeface="Plus Jakarta Sans"/>
            </a:endParaRPr>
          </a:p>
        </p:txBody>
      </p:sp>
      <p:pic>
        <p:nvPicPr>
          <p:cNvPr id="236" name="Google Shape;236;p43"/>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7" name="Google Shape;237;p43"/>
          <p:cNvGraphicFramePr/>
          <p:nvPr/>
        </p:nvGraphicFramePr>
        <p:xfrm>
          <a:off x="952650" y="1532475"/>
          <a:ext cx="3000000" cy="3000000"/>
        </p:xfrm>
        <a:graphic>
          <a:graphicData uri="http://schemas.openxmlformats.org/drawingml/2006/table">
            <a:tbl>
              <a:tblPr>
                <a:noFill/>
                <a:tableStyleId>{77983801-219D-4A8A-A174-F4D339E1BC66}</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Elizabeth Flake</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Drove oxen, walked 1,100 miles, became a free woman, led in her community.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African American woman; shows strength, endurance, and the pursuit of freedom during westward expansion.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Catherine Haun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Harriet Scott Palmer</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Survived cholera outbreaks, snakebites, and harsh travel; found joy in small moments.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pioneer woman; shows women were caretakers, workers, and sources of emotional strength.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Nearly smothered in a wagon; lost her younger brother; walked through desert terrain.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Child’s memory as a white settler; shows the dangers of the trail and emotional pain of loss.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Luzena Stanley Wilson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Sarah Winnemucca Hopkins</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Crossed desert, worked long hours, ran a hotel, watched people lose everything to mining.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woman business owner; shows adaptability, hard work, and emotional exhaustion.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Buried alive by her mother to escape white violence; supplies burned; trauma described vividly.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Northern Paiute woman; shows the terror, betrayal, and survival Native women endured.</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